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9"/>
  </p:notesMasterIdLst>
  <p:handoutMasterIdLst>
    <p:handoutMasterId r:id="rId10"/>
  </p:handoutMasterIdLst>
  <p:sldIdLst>
    <p:sldId id="289" r:id="rId2"/>
    <p:sldId id="315" r:id="rId3"/>
    <p:sldId id="342" r:id="rId4"/>
    <p:sldId id="341" r:id="rId5"/>
    <p:sldId id="338" r:id="rId6"/>
    <p:sldId id="340" r:id="rId7"/>
    <p:sldId id="343" r:id="rId8"/>
  </p:sldIdLst>
  <p:sldSz cx="12192000" cy="6858000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7F7"/>
    <a:srgbClr val="C5DAF3"/>
    <a:srgbClr val="FFFFFF"/>
    <a:srgbClr val="1F5394"/>
    <a:srgbClr val="FFCBBE"/>
    <a:srgbClr val="B6E1D6"/>
    <a:srgbClr val="6DC4AD"/>
    <a:srgbClr val="FF987D"/>
    <a:srgbClr val="306AA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9" autoAdjust="0"/>
    <p:restoredTop sz="52109" autoAdjust="0"/>
  </p:normalViewPr>
  <p:slideViewPr>
    <p:cSldViewPr>
      <p:cViewPr varScale="1">
        <p:scale>
          <a:sx n="63" d="100"/>
          <a:sy n="63" d="100"/>
        </p:scale>
        <p:origin x="1296" y="17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370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21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732D20-D44D-48B7-B3F2-2C529A94196C}" type="slidenum">
              <a:rPr lang="en-US"/>
              <a:pPr/>
              <a:t>1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Hi and welcome to my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I’m </a:t>
            </a:r>
            <a:r>
              <a:rPr lang="en-US" noProof="0" dirty="0" err="1"/>
              <a:t>Mamad</a:t>
            </a:r>
            <a:r>
              <a:rPr lang="en-US" noProof="0" dirty="0"/>
              <a:t> </a:t>
            </a:r>
            <a:r>
              <a:rPr lang="en-US" noProof="0" dirty="0" err="1"/>
              <a:t>Farrahi</a:t>
            </a:r>
            <a:r>
              <a:rPr lang="en-US" noProof="0" dirty="0"/>
              <a:t> studying </a:t>
            </a:r>
            <a:r>
              <a:rPr lang="en-US" noProof="0" dirty="0" err="1"/>
              <a:t>eXtended</a:t>
            </a:r>
            <a:r>
              <a:rPr lang="en-US" noProof="0" dirty="0"/>
              <a:t> AI at </a:t>
            </a:r>
            <a:r>
              <a:rPr lang="en-US" noProof="0" dirty="0" err="1"/>
              <a:t>uni</a:t>
            </a:r>
            <a:r>
              <a:rPr lang="en-US" noProof="0" dirty="0"/>
              <a:t> Würzburg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Today I’m </a:t>
            </a:r>
            <a:r>
              <a:rPr lang="en-US" noProof="0" dirty="0" err="1"/>
              <a:t>gonna</a:t>
            </a:r>
            <a:r>
              <a:rPr lang="en-US" noProof="0" dirty="0"/>
              <a:t> present you open-source approaches and digital </a:t>
            </a:r>
            <a:r>
              <a:rPr lang="en-US" noProof="0" dirty="0" err="1"/>
              <a:t>soverinity</a:t>
            </a:r>
            <a:r>
              <a:rPr lang="en-US" noProof="0" dirty="0"/>
              <a:t> in Asian countries and lessons for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Today I’m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gonna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present you the results of my research about DS and open-source approaches in Asian countries.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550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It’s overview of my research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 looked at Japan and how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open-data helped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government.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 saw how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open-source software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helped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transform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China's car industry.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 even found how open-source could contribute to a stronger cultural identity and a sense of unity among people.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 also studied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India's steps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towards digital sovereignty.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0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today's presentation, I decided to focus on the lessons that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most applicable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most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beneficial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So, we will dive into the open-source approach in China's car industry and India's push for digital sovereignty.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Baidu which is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giant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company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China which is well-known for AI and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started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Apollo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project with focus on electric and intelligent cars and only from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2017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till now which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6 years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could receive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23 thousands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of stars on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Github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80K of developers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from all over the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could reach these successes because of the open-source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What is the lesson for Germany?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Well, Car industry is the backbone of German economy.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has a high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contribution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prosperity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employment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the challenge is that due to the upcoming change after 2035 selling petrol cars will be stopped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What we need at this point is a fast adaptation and take advance steps towards production of electric cars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 think for Germany using the same approach like Apollo is so much helpful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it helps Germany to remain the top player in car production all over the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9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And now let’s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shift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our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attention to DS and India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 all of know, we’re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surrounded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nowadays with digital products and that’s why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concept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is getting more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attention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It means taking control of digital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India has been done serious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strides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towards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by developing 2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Koo application which is an alternative for Twitter and right now is being used on over 100 countries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Also they’ve been developed an OS which is called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BharOS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which is a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potential alternative for Android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As people in Germany do care about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Datenschütz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taking the same actions towards DS will be supported and appreciated also by the citizens. Making the local solutions is the only way towards 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At the end I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wanna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finish my presentation by a quote from Torvalds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open source isn't just about sharing code.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‘It’s is about sharing ideas, trust, and working together.’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As Linus Torvalds, master mind and engineer behind Linux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8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wmf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jpe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 algn="ctr"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5" y="461630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Arial" charset="0"/>
              </a:rPr>
              <a:t>comnet.informatik.uni-wuerzburg.de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0" y="431800"/>
            <a:ext cx="12191999" cy="898525"/>
            <a:chOff x="0" y="431800"/>
            <a:chExt cx="12191999" cy="898525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9768408" y="431800"/>
              <a:ext cx="2423591" cy="898525"/>
            </a:xfrm>
            <a:prstGeom prst="rect">
              <a:avLst/>
            </a:prstGeom>
            <a:solidFill>
              <a:srgbClr val="D0D0D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  <p:pic>
          <p:nvPicPr>
            <p:cNvPr id="39" name="Picture 9" descr="unilogo4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20525"/>
            <a:stretch>
              <a:fillRect/>
            </a:stretch>
          </p:blipFill>
          <p:spPr bwMode="auto">
            <a:xfrm>
              <a:off x="624408" y="431800"/>
              <a:ext cx="9144000" cy="898525"/>
            </a:xfrm>
            <a:prstGeom prst="rect">
              <a:avLst/>
            </a:prstGeom>
            <a:noFill/>
          </p:spPr>
        </p:pic>
        <p:sp>
          <p:nvSpPr>
            <p:cNvPr id="181258" name="Rectangle 10"/>
            <p:cNvSpPr>
              <a:spLocks noChangeArrowheads="1"/>
            </p:cNvSpPr>
            <p:nvPr/>
          </p:nvSpPr>
          <p:spPr bwMode="auto">
            <a:xfrm>
              <a:off x="4968552" y="500063"/>
              <a:ext cx="6096000" cy="73866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sz="1400" b="0" dirty="0" err="1">
                  <a:latin typeface="Arial" charset="0"/>
                </a:rPr>
                <a:t>Institut</a:t>
              </a:r>
              <a:r>
                <a:rPr lang="en-US" sz="1400" b="0" dirty="0">
                  <a:latin typeface="Arial" charset="0"/>
                </a:rPr>
                <a:t> f</a:t>
              </a:r>
              <a:r>
                <a:rPr lang="de-DE" sz="1400" b="0" dirty="0" err="1">
                  <a:latin typeface="Arial" charset="0"/>
                </a:rPr>
                <a:t>ür</a:t>
              </a:r>
              <a:r>
                <a:rPr lang="de-DE" sz="1400" b="0" dirty="0">
                  <a:latin typeface="Arial" charset="0"/>
                </a:rPr>
                <a:t> Informatik</a:t>
              </a:r>
              <a:endParaRPr lang="en-US" sz="1400" b="0" dirty="0">
                <a:latin typeface="Arial" charset="0"/>
              </a:endParaRPr>
            </a:p>
            <a:p>
              <a:pPr algn="r"/>
              <a:r>
                <a:rPr lang="en-US" sz="1400" b="0" dirty="0" err="1">
                  <a:latin typeface="Arial" charset="0"/>
                </a:rPr>
                <a:t>Lehrstuhl</a:t>
              </a:r>
              <a:r>
                <a:rPr lang="en-US" sz="1400" b="0" dirty="0">
                  <a:latin typeface="Arial" charset="0"/>
                </a:rPr>
                <a:t> </a:t>
              </a:r>
              <a:r>
                <a:rPr lang="en-US" sz="1400" b="0" dirty="0" err="1">
                  <a:latin typeface="Arial" charset="0"/>
                </a:rPr>
                <a:t>für</a:t>
              </a:r>
              <a:r>
                <a:rPr lang="en-US" sz="1400" b="0" dirty="0">
                  <a:latin typeface="Arial" charset="0"/>
                </a:rPr>
                <a:t> </a:t>
              </a:r>
              <a:r>
                <a:rPr lang="en-US" sz="1400" b="0" dirty="0" err="1">
                  <a:latin typeface="Arial" charset="0"/>
                </a:rPr>
                <a:t>Kommunikationsnetze</a:t>
              </a:r>
              <a:endParaRPr lang="en-US" sz="1400" b="0" dirty="0">
                <a:latin typeface="Arial" charset="0"/>
              </a:endParaRPr>
            </a:p>
            <a:p>
              <a:pPr algn="r"/>
              <a:r>
                <a:rPr lang="en-US" sz="1400" b="0" dirty="0">
                  <a:latin typeface="Arial" charset="0"/>
                </a:rPr>
                <a:t>Prof. Dr.</a:t>
              </a:r>
              <a:r>
                <a:rPr lang="en-US" sz="1400" b="0" baseline="0" dirty="0">
                  <a:latin typeface="Arial" charset="0"/>
                </a:rPr>
                <a:t> T</a:t>
              </a:r>
              <a:r>
                <a:rPr lang="en-US" sz="1400" b="0" dirty="0">
                  <a:latin typeface="Arial" charset="0"/>
                </a:rPr>
                <a:t>. </a:t>
              </a:r>
              <a:r>
                <a:rPr lang="en-US" sz="1400" b="0" dirty="0" err="1">
                  <a:latin typeface="Arial" charset="0"/>
                </a:rPr>
                <a:t>Hoßfeld</a:t>
              </a:r>
              <a:endParaRPr lang="en-US" sz="1400" b="0" dirty="0">
                <a:latin typeface="Arial" charset="0"/>
              </a:endParaRPr>
            </a:p>
          </p:txBody>
        </p:sp>
        <p:pic>
          <p:nvPicPr>
            <p:cNvPr id="23" name="Picture 11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70219" y="509826"/>
              <a:ext cx="700088" cy="719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63500" dir="3187806" algn="ctr" rotWithShape="0">
                <a:schemeClr val="bg2">
                  <a:alpha val="50000"/>
                </a:schemeClr>
              </a:outerShdw>
            </a:effectLst>
          </p:spPr>
        </p:pic>
        <p:sp>
          <p:nvSpPr>
            <p:cNvPr id="40" name="Rechteck 39"/>
            <p:cNvSpPr/>
            <p:nvPr userDrawn="1"/>
          </p:nvSpPr>
          <p:spPr bwMode="auto">
            <a:xfrm>
              <a:off x="0" y="431800"/>
              <a:ext cx="2855640" cy="898525"/>
            </a:xfrm>
            <a:prstGeom prst="rect">
              <a:avLst/>
            </a:prstGeom>
            <a:solidFill>
              <a:srgbClr val="D0D0D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  <p:pic>
          <p:nvPicPr>
            <p:cNvPr id="41" name="Picture 13" descr="unilogo4cohne_small.jpg"/>
            <p:cNvPicPr>
              <a:picLocks noChangeAspect="1"/>
            </p:cNvPicPr>
            <p:nvPr userDrawn="1"/>
          </p:nvPicPr>
          <p:blipFill rotWithShape="1">
            <a:blip r:embed="rId4" cstate="print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</a:blip>
            <a:srcRect l="44640"/>
            <a:stretch/>
          </p:blipFill>
          <p:spPr>
            <a:xfrm>
              <a:off x="911424" y="431800"/>
              <a:ext cx="1130294" cy="898525"/>
            </a:xfrm>
            <a:prstGeom prst="rect">
              <a:avLst/>
            </a:prstGeom>
          </p:spPr>
        </p:pic>
        <p:pic>
          <p:nvPicPr>
            <p:cNvPr id="42" name="Picture 13" descr="unilogo4cohne_small.jpg"/>
            <p:cNvPicPr>
              <a:picLocks noChangeAspect="1"/>
            </p:cNvPicPr>
            <p:nvPr userDrawn="1"/>
          </p:nvPicPr>
          <p:blipFill rotWithShape="1">
            <a:blip r:embed="rId4" cstate="print"/>
            <a:srcRect r="55678"/>
            <a:stretch/>
          </p:blipFill>
          <p:spPr>
            <a:xfrm>
              <a:off x="0" y="431800"/>
              <a:ext cx="904920" cy="898524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921631"/>
            <a:ext cx="2371832" cy="313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45454" y="6921631"/>
            <a:ext cx="2371832" cy="313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90910" y="6921631"/>
            <a:ext cx="2371821" cy="3132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63896" y="6921631"/>
            <a:ext cx="2371832" cy="3132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44392" y="6921631"/>
            <a:ext cx="2347606" cy="313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FEC48EB-43B2-4181-B567-7B6D76C21DEE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0FEDB-E43B-402C-9059-9FCEEF9AAB25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2200" y="30164"/>
            <a:ext cx="2667000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164"/>
            <a:ext cx="7797800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D38E1-331D-45BD-909D-93E0D8906D71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63D79"/>
              </a:buClr>
              <a:defRPr/>
            </a:lvl1pPr>
            <a:lvl2pPr>
              <a:buClr>
                <a:srgbClr val="063D79"/>
              </a:buClr>
              <a:defRPr/>
            </a:lvl2pPr>
            <a:lvl3pPr>
              <a:buClr>
                <a:srgbClr val="063D79"/>
              </a:buClr>
              <a:defRPr/>
            </a:lvl3pPr>
            <a:lvl4pPr>
              <a:buClr>
                <a:srgbClr val="063D79"/>
              </a:buClr>
              <a:defRPr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70847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639616" y="1052736"/>
            <a:ext cx="2664296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0" dirty="0" err="1"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6E6EF-3D8E-4957-A439-5D2280CE1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B828CE34-CC67-4E17-A5B3-FF421A963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DE93AAB1-B7D0-42C5-8489-BBD1FAE5F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1004EE9-71F7-49C3-AEC6-27984ECF0994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arbsc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Farbschema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3920" y="1196752"/>
            <a:ext cx="8208912" cy="4879878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A7FE386-66AB-4DE5-8F99-809013B25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D5045F2-FFB1-4BE6-A82D-044410B8000A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AFEFF89-82C5-4C87-9183-1A0960BC685D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8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10668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Vorlagentextes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921631"/>
            <a:ext cx="2371832" cy="313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445454" y="6921631"/>
            <a:ext cx="2371832" cy="3132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890910" y="6921631"/>
            <a:ext cx="2371821" cy="313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363896" y="6921631"/>
            <a:ext cx="2371832" cy="313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844392" y="6921631"/>
            <a:ext cx="2347606" cy="313200"/>
          </a:xfrm>
          <a:prstGeom prst="rect">
            <a:avLst/>
          </a:prstGeom>
        </p:spPr>
      </p:pic>
      <p:pic>
        <p:nvPicPr>
          <p:cNvPr id="17" name="Picture 18"/>
          <p:cNvPicPr>
            <a:picLocks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797333" y="6497655"/>
            <a:ext cx="275331" cy="27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" name="Rectangle 25"/>
          <p:cNvSpPr>
            <a:spLocks noChangeArrowheads="1"/>
          </p:cNvSpPr>
          <p:nvPr userDrawn="1"/>
        </p:nvSpPr>
        <p:spPr bwMode="auto">
          <a:xfrm>
            <a:off x="9494300" y="6523182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i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Name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2"/>
          <a:stretch/>
        </p:blipFill>
        <p:spPr>
          <a:xfrm>
            <a:off x="0" y="6468810"/>
            <a:ext cx="391865" cy="389190"/>
          </a:xfrm>
          <a:prstGeom prst="rect">
            <a:avLst/>
          </a:prstGeom>
        </p:spPr>
      </p:pic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04987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63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SzPct val="80000"/>
        <a:buFont typeface="Wingdings 3" pitchFamily="18" charset="2"/>
        <a:buChar char="u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SzPct val="100000"/>
        <a:buFont typeface="Wingdings" pitchFamily="2" charset="2"/>
        <a:buChar char="§"/>
        <a:defRPr sz="1800">
          <a:solidFill>
            <a:srgbClr val="4D4D4D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Char char="–"/>
        <a:defRPr sz="1600">
          <a:solidFill>
            <a:srgbClr val="4D4D4D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Char char="•"/>
        <a:defRPr sz="1600">
          <a:solidFill>
            <a:srgbClr val="4D4D4D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Char char=" "/>
        <a:defRPr sz="1600">
          <a:solidFill>
            <a:srgbClr val="4D4D4D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mamad.frhi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z="2800" dirty="0">
                <a:solidFill>
                  <a:srgbClr val="5FA7F7"/>
                </a:solidFill>
              </a:rPr>
              <a:t>Open Source Software and Digital </a:t>
            </a:r>
            <a:r>
              <a:rPr lang="de-DE" sz="2800" dirty="0" err="1">
                <a:solidFill>
                  <a:srgbClr val="5FA7F7"/>
                </a:solidFill>
              </a:rPr>
              <a:t>Sovereignity</a:t>
            </a:r>
            <a:r>
              <a:rPr lang="de-DE" sz="2800" dirty="0">
                <a:solidFill>
                  <a:srgbClr val="5FA7F7"/>
                </a:solidFill>
              </a:rPr>
              <a:t> in Asia:</a:t>
            </a:r>
            <a:br>
              <a:rPr lang="de-DE" sz="2800" dirty="0">
                <a:solidFill>
                  <a:srgbClr val="5FA7F7"/>
                </a:solidFill>
              </a:rPr>
            </a:br>
            <a:r>
              <a:rPr lang="de-DE" sz="2800" dirty="0" err="1">
                <a:solidFill>
                  <a:srgbClr val="5FA7F7"/>
                </a:solidFill>
              </a:rPr>
              <a:t>Lessons</a:t>
            </a:r>
            <a:r>
              <a:rPr lang="de-DE" sz="2800" dirty="0">
                <a:solidFill>
                  <a:srgbClr val="5FA7F7"/>
                </a:solidFill>
              </a:rPr>
              <a:t> </a:t>
            </a:r>
            <a:r>
              <a:rPr lang="de-DE" sz="2800" dirty="0" err="1">
                <a:solidFill>
                  <a:srgbClr val="5FA7F7"/>
                </a:solidFill>
              </a:rPr>
              <a:t>for</a:t>
            </a:r>
            <a:r>
              <a:rPr lang="de-DE" sz="2800" dirty="0">
                <a:solidFill>
                  <a:srgbClr val="5FA7F7"/>
                </a:solidFill>
              </a:rPr>
              <a:t> Germany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6357" y="4149725"/>
            <a:ext cx="11359286" cy="406400"/>
          </a:xfrm>
        </p:spPr>
        <p:txBody>
          <a:bodyPr/>
          <a:lstStyle/>
          <a:p>
            <a:r>
              <a:rPr lang="de-DE" b="0" dirty="0" err="1"/>
              <a:t>Mamad</a:t>
            </a:r>
            <a:r>
              <a:rPr lang="de-DE" b="0" dirty="0"/>
              <a:t> </a:t>
            </a:r>
            <a:r>
              <a:rPr lang="de-DE" b="0" dirty="0" err="1"/>
              <a:t>Farrahi</a:t>
            </a:r>
            <a:endParaRPr lang="de-DE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1FF2-0FA7-82DA-4A79-AA825193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1" y="192088"/>
            <a:ext cx="10657417" cy="646112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Structure</a:t>
            </a:r>
          </a:p>
        </p:txBody>
      </p:sp>
      <p:pic>
        <p:nvPicPr>
          <p:cNvPr id="10" name="Picture 2" descr="Asia - Wikipedia">
            <a:extLst>
              <a:ext uri="{FF2B5EF4-FFF2-40B4-BE49-F238E27FC236}">
                <a16:creationId xmlns:a16="http://schemas.microsoft.com/office/drawing/2014/main" id="{D84F5F24-849C-7678-97D4-191D31A3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700" y="914400"/>
            <a:ext cx="5105400" cy="5105400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661B0-3002-3707-C70C-AFD4BEA9F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 wrap="square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600" dirty="0"/>
              <a:t>Open-data and benefits in </a:t>
            </a:r>
            <a:r>
              <a:rPr lang="en-GB" sz="2400" dirty="0"/>
              <a:t>Governmental</a:t>
            </a:r>
            <a:r>
              <a:rPr lang="en-GB" sz="2600" dirty="0"/>
              <a:t> Level in Japan 🇯🇵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Open-source in Car Industry and Economical Advantages in China 🇨🇳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Cultural advantages in Iran 🇮🇷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Digital Sovereignty in India 🇮🇳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917A2-70F2-EC27-548A-094D507EE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E3075A1-C8E0-4AC9-B60D-1132CF388043}" type="slidenum">
              <a:rPr lang="en-US" sz="90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 sz="9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4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1FF2-0FA7-82DA-4A79-AA825193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1" y="192088"/>
            <a:ext cx="10657417" cy="646112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Structure</a:t>
            </a:r>
          </a:p>
        </p:txBody>
      </p:sp>
      <p:pic>
        <p:nvPicPr>
          <p:cNvPr id="10" name="Picture 2" descr="Asia - Wikipedia">
            <a:extLst>
              <a:ext uri="{FF2B5EF4-FFF2-40B4-BE49-F238E27FC236}">
                <a16:creationId xmlns:a16="http://schemas.microsoft.com/office/drawing/2014/main" id="{D84F5F24-849C-7678-97D4-191D31A3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700" y="914400"/>
            <a:ext cx="5105400" cy="5105400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661B0-3002-3707-C70C-AFD4BEA9F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 wrap="square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600" dirty="0"/>
              <a:t>Open-data and benefits in </a:t>
            </a:r>
            <a:r>
              <a:rPr lang="en-GB" sz="2400" dirty="0"/>
              <a:t>Governmental</a:t>
            </a:r>
            <a:r>
              <a:rPr lang="en-GB" sz="2600" dirty="0"/>
              <a:t> Level in Japan 🇯🇵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highlight>
                  <a:srgbClr val="FFFF00"/>
                </a:highlight>
              </a:rPr>
              <a:t>Open-source in Car Industry and Economical Advantages in China 🇨🇳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Cultural advantages in Iran 🇮🇷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>
                <a:highlight>
                  <a:srgbClr val="FFFF00"/>
                </a:highlight>
              </a:rPr>
              <a:t>Digital Sovereignty in India 🇮🇳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917A2-70F2-EC27-548A-094D507EE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E3075A1-C8E0-4AC9-B60D-1132CF388043}" type="slidenum">
              <a:rPr lang="en-US" sz="90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 sz="9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F556-D894-3F90-898A-10BF8478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190600"/>
            <a:ext cx="10657417" cy="646112"/>
          </a:xfrm>
        </p:spPr>
        <p:txBody>
          <a:bodyPr/>
          <a:lstStyle/>
          <a:p>
            <a:pPr rtl="1"/>
            <a:r>
              <a:rPr lang="en-DE" dirty="0"/>
              <a:t>Apollo – A Success Story from China 🇨🇳🇩🇪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06E53-2D3E-972C-2FD7-1F84F5D94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4BFBE-58FB-AB24-A28F-66DC4443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30" y="1252182"/>
            <a:ext cx="4580146" cy="307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AC1AE-B1DE-F45D-4627-A430C6E4D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79" y="2636912"/>
            <a:ext cx="2894865" cy="3384376"/>
          </a:xfrm>
          <a:prstGeom prst="rect">
            <a:avLst/>
          </a:prstGeom>
        </p:spPr>
      </p:pic>
      <p:pic>
        <p:nvPicPr>
          <p:cNvPr id="3" name="Picture 2" descr="Grafik: Autoindustrie Umsatz in Milliarden Euro">
            <a:extLst>
              <a:ext uri="{FF2B5EF4-FFF2-40B4-BE49-F238E27FC236}">
                <a16:creationId xmlns:a16="http://schemas.microsoft.com/office/drawing/2014/main" id="{28B3AE52-D5CB-1CFA-BC76-4BFE28E0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28" y="1912808"/>
            <a:ext cx="5629193" cy="36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6647D-CA5C-4126-9E79-58193E2EA803}"/>
              </a:ext>
            </a:extLst>
          </p:cNvPr>
          <p:cNvSpPr txBox="1"/>
          <p:nvPr/>
        </p:nvSpPr>
        <p:spPr>
          <a:xfrm>
            <a:off x="2832128" y="5459953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latin typeface="+mn-lt"/>
              </a:rPr>
              <a:t>f</a:t>
            </a:r>
            <a:r>
              <a:rPr lang="en-DE" sz="1600" b="0" dirty="0">
                <a:latin typeface="+mn-lt"/>
              </a:rPr>
              <a:t>rom </a:t>
            </a:r>
            <a:r>
              <a:rPr lang="en-GB" sz="1600" b="0" dirty="0" err="1">
                <a:latin typeface="+mn-lt"/>
              </a:rPr>
              <a:t>vda.de</a:t>
            </a:r>
            <a:r>
              <a:rPr lang="en-GB" sz="1600" b="0" dirty="0">
                <a:latin typeface="+mn-lt"/>
              </a:rPr>
              <a:t> at 2019</a:t>
            </a:r>
            <a:endParaRPr lang="en-DE" sz="1600" b="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B123-7D1B-6573-DFCC-7285B989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1" y="106218"/>
            <a:ext cx="10657417" cy="646112"/>
          </a:xfrm>
        </p:spPr>
        <p:txBody>
          <a:bodyPr/>
          <a:lstStyle/>
          <a:p>
            <a:r>
              <a:rPr lang="en-GB" dirty="0"/>
              <a:t>Digital Sovereignty and India 🇮🇳🇩🇪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3A77-4350-225C-82E4-0BA8C5877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6E24D-203F-04D3-B1A4-B4AA35E1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95" y="964364"/>
            <a:ext cx="6963010" cy="5173753"/>
          </a:xfrm>
          <a:prstGeom prst="rect">
            <a:avLst/>
          </a:prstGeom>
        </p:spPr>
      </p:pic>
      <p:pic>
        <p:nvPicPr>
          <p:cNvPr id="4100" name="Picture 4" descr="Is data privacy a thing of the past in a digital world? | World Economic  Forum">
            <a:extLst>
              <a:ext uri="{FF2B5EF4-FFF2-40B4-BE49-F238E27FC236}">
                <a16:creationId xmlns:a16="http://schemas.microsoft.com/office/drawing/2014/main" id="{135E8B54-5DF3-2701-E9E3-88DC117E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1" y="1874937"/>
            <a:ext cx="7376142" cy="41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font, clipart, graphics&#10;&#10;Description automatically generated">
            <a:extLst>
              <a:ext uri="{FF2B5EF4-FFF2-40B4-BE49-F238E27FC236}">
                <a16:creationId xmlns:a16="http://schemas.microsoft.com/office/drawing/2014/main" id="{6DB99D7C-3406-35FC-AB61-84A151E29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86" y="3905869"/>
            <a:ext cx="3968441" cy="2232248"/>
          </a:xfrm>
          <a:prstGeom prst="rect">
            <a:avLst/>
          </a:prstGeom>
        </p:spPr>
      </p:pic>
      <p:pic>
        <p:nvPicPr>
          <p:cNvPr id="6" name="Picture 5" descr="A picture containing text, screenshot, mobile phone&#10;&#10;Description automatically generated">
            <a:extLst>
              <a:ext uri="{FF2B5EF4-FFF2-40B4-BE49-F238E27FC236}">
                <a16:creationId xmlns:a16="http://schemas.microsoft.com/office/drawing/2014/main" id="{A58C7C63-A6DC-2B65-F652-0DB07CB96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01" y="1196752"/>
            <a:ext cx="396844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F385-D30A-FF6F-DF7C-0DFAEA8F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Finishing!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29627-23F3-181C-7844-2BB5AF33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26" name="Picture 2" descr="Linux at 25: Q&amp;A With Linus Torvalds - IEEE Spectrum">
            <a:extLst>
              <a:ext uri="{FF2B5EF4-FFF2-40B4-BE49-F238E27FC236}">
                <a16:creationId xmlns:a16="http://schemas.microsoft.com/office/drawing/2014/main" id="{72090CC8-424A-ED04-8C9E-67998AE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75" y="1174440"/>
            <a:ext cx="601216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0 must-haves for successful team collaboration | Slack">
            <a:extLst>
              <a:ext uri="{FF2B5EF4-FFF2-40B4-BE49-F238E27FC236}">
                <a16:creationId xmlns:a16="http://schemas.microsoft.com/office/drawing/2014/main" id="{519394B5-C3BC-4B93-1698-F0A79400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08820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93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8A0F-135A-716C-6446-F69BC56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Thanks for your attention!!!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27B83-AE72-B866-7F57-62E80AEF7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  <a:p>
            <a:endParaRPr lang="en-DE" dirty="0"/>
          </a:p>
          <a:p>
            <a:r>
              <a:rPr lang="en-DE" sz="4000" dirty="0"/>
              <a:t>   Collaboration or Questions?</a:t>
            </a:r>
          </a:p>
          <a:p>
            <a:pPr marL="0" indent="0">
              <a:buNone/>
            </a:pPr>
            <a:endParaRPr lang="en-DE" sz="4000" dirty="0"/>
          </a:p>
          <a:p>
            <a:pPr marL="0" indent="0">
              <a:buNone/>
            </a:pPr>
            <a:endParaRPr lang="en-DE" sz="4000" dirty="0"/>
          </a:p>
          <a:p>
            <a:r>
              <a:rPr lang="en-GB" sz="4000" dirty="0"/>
              <a:t>                </a:t>
            </a:r>
            <a:r>
              <a:rPr lang="en-GB" sz="4000" dirty="0">
                <a:hlinkClick r:id="rId2"/>
              </a:rPr>
              <a:t>m</a:t>
            </a:r>
            <a:r>
              <a:rPr lang="en-DE" sz="4000" dirty="0">
                <a:hlinkClick r:id="rId2"/>
              </a:rPr>
              <a:t>amad.frhi@gmail.com</a:t>
            </a:r>
            <a:r>
              <a:rPr lang="en-DE" sz="4000" dirty="0"/>
              <a:t> </a:t>
            </a:r>
          </a:p>
          <a:p>
            <a:endParaRPr lang="en-DE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66352-ECDA-66E7-661F-0328E2308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6451"/>
      </p:ext>
    </p:extLst>
  </p:cSld>
  <p:clrMapOvr>
    <a:masterClrMapping/>
  </p:clrMapOvr>
</p:sld>
</file>

<file path=ppt/theme/theme1.xml><?xml version="1.0" encoding="utf-8"?>
<a:theme xmlns:a="http://schemas.openxmlformats.org/drawingml/2006/main" name="i3_powerpoint_2016_wide">
  <a:themeElements>
    <a:clrScheme name="LS3 Scheme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63D79"/>
      </a:accent1>
      <a:accent2>
        <a:srgbClr val="B92700"/>
      </a:accent2>
      <a:accent3>
        <a:srgbClr val="008439"/>
      </a:accent3>
      <a:accent4>
        <a:srgbClr val="B97000"/>
      </a:accent4>
      <a:accent5>
        <a:srgbClr val="D8DADC"/>
      </a:accent5>
      <a:accent6>
        <a:srgbClr val="3F3F3F"/>
      </a:accent6>
      <a:hlink>
        <a:srgbClr val="063D79"/>
      </a:hlink>
      <a:folHlink>
        <a:srgbClr val="D8DADC"/>
      </a:folHlink>
    </a:clrScheme>
    <a:fontScheme name="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b="0" dirty="0" err="1" smtClean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2FFA4946-9F4B-4605-8084-75765F482D84}" vid="{CE7CD113-EA7C-43EC-B83E-E9DFC241FB6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</TotalTime>
  <Words>606</Words>
  <Application>Microsoft Macintosh PowerPoint</Application>
  <PresentationFormat>Widescreen</PresentationFormat>
  <Paragraphs>74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Rounded MT Bold</vt:lpstr>
      <vt:lpstr>Segoe UI</vt:lpstr>
      <vt:lpstr>Söhne</vt:lpstr>
      <vt:lpstr>Times New Roman</vt:lpstr>
      <vt:lpstr>Wingdings</vt:lpstr>
      <vt:lpstr>Wingdings 3</vt:lpstr>
      <vt:lpstr>i3_powerpoint_2016_wide</vt:lpstr>
      <vt:lpstr>Open Source Software and Digital Sovereignity in Asia: Lessons for Germany</vt:lpstr>
      <vt:lpstr>Structure</vt:lpstr>
      <vt:lpstr>Structure</vt:lpstr>
      <vt:lpstr>Apollo – A Success Story from China 🇨🇳🇩🇪</vt:lpstr>
      <vt:lpstr>Digital Sovereignty and India 🇮🇳🇩🇪</vt:lpstr>
      <vt:lpstr>Finishing!</vt:lpstr>
      <vt:lpstr>Thanks for your attention!!!</vt:lpstr>
    </vt:vector>
  </TitlesOfParts>
  <Company>Universitaet Wuerzburg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christopher.metter</dc:creator>
  <cp:lastModifiedBy>Seyedmohammad Farrahi</cp:lastModifiedBy>
  <cp:revision>364</cp:revision>
  <dcterms:created xsi:type="dcterms:W3CDTF">2016-06-17T10:34:47Z</dcterms:created>
  <dcterms:modified xsi:type="dcterms:W3CDTF">2023-06-26T12:30:34Z</dcterms:modified>
</cp:coreProperties>
</file>